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2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A32D-A565-344D-99B0-ADE62BB99B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800C-D242-6549-9287-46C70A890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2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A32D-A565-344D-99B0-ADE62BB99B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800C-D242-6549-9287-46C70A890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75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A32D-A565-344D-99B0-ADE62BB99B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800C-D242-6549-9287-46C70A890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06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A32D-A565-344D-99B0-ADE62BB99B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800C-D242-6549-9287-46C70A890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66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A32D-A565-344D-99B0-ADE62BB99B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800C-D242-6549-9287-46C70A890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49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A32D-A565-344D-99B0-ADE62BB99B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800C-D242-6549-9287-46C70A890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49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A32D-A565-344D-99B0-ADE62BB99B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800C-D242-6549-9287-46C70A890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2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A32D-A565-344D-99B0-ADE62BB99B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800C-D242-6549-9287-46C70A890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51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A32D-A565-344D-99B0-ADE62BB99B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800C-D242-6549-9287-46C70A890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4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A32D-A565-344D-99B0-ADE62BB99B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800C-D242-6549-9287-46C70A890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1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A32D-A565-344D-99B0-ADE62BB99B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5800C-D242-6549-9287-46C70A890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79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6A32D-A565-344D-99B0-ADE62BB99B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5800C-D242-6549-9287-46C70A890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Traveling Salesman Problem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A.J. Galletta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573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formulated and developed in 1930, the Traveling Salesman Problem, or TSP asks:</a:t>
            </a:r>
          </a:p>
          <a:p>
            <a:pPr lvl="1"/>
            <a:r>
              <a:rPr lang="en-US" dirty="0" smtClean="0"/>
              <a:t>Given a list of cities and the distances between the pairs of the cities can the shortest route between them all be found?</a:t>
            </a:r>
          </a:p>
          <a:p>
            <a:pPr lvl="1"/>
            <a:r>
              <a:rPr lang="en-US" dirty="0" smtClean="0"/>
              <a:t>You cannot revisit any city, and all must be visited</a:t>
            </a:r>
          </a:p>
          <a:p>
            <a:r>
              <a:rPr lang="en-US" dirty="0" smtClean="0"/>
              <a:t>Still has applications in planning departments, and many other fields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722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Start with points and distances: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9" name="TextBox 58"/>
          <p:cNvSpPr txBox="1"/>
          <p:nvPr/>
        </p:nvSpPr>
        <p:spPr>
          <a:xfrm>
            <a:off x="272165" y="6373993"/>
            <a:ext cx="386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*Not to scale</a:t>
            </a:r>
            <a:endParaRPr lang="en-US" dirty="0"/>
          </a:p>
        </p:txBody>
      </p:sp>
      <p:grpSp>
        <p:nvGrpSpPr>
          <p:cNvPr id="91" name="Group 90"/>
          <p:cNvGrpSpPr/>
          <p:nvPr/>
        </p:nvGrpSpPr>
        <p:grpSpPr>
          <a:xfrm>
            <a:off x="1155107" y="2105588"/>
            <a:ext cx="6399077" cy="4752412"/>
            <a:chOff x="1155107" y="2105588"/>
            <a:chExt cx="6399077" cy="4752412"/>
          </a:xfrm>
        </p:grpSpPr>
        <p:sp>
          <p:nvSpPr>
            <p:cNvPr id="79" name="TextBox 78"/>
            <p:cNvSpPr txBox="1"/>
            <p:nvPr/>
          </p:nvSpPr>
          <p:spPr>
            <a:xfrm>
              <a:off x="4475608" y="2108837"/>
              <a:ext cx="7711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 mi.</a:t>
              </a:r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 rot="18816400">
              <a:off x="2072677" y="2848020"/>
              <a:ext cx="7711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6</a:t>
              </a:r>
              <a:r>
                <a:rPr lang="en-US" dirty="0" smtClean="0"/>
                <a:t> mi.</a:t>
              </a:r>
              <a:endParaRPr lang="en-US" dirty="0"/>
            </a:p>
          </p:txBody>
        </p:sp>
        <p:sp>
          <p:nvSpPr>
            <p:cNvPr id="81" name="TextBox 80"/>
            <p:cNvSpPr txBox="1"/>
            <p:nvPr/>
          </p:nvSpPr>
          <p:spPr>
            <a:xfrm rot="2207759">
              <a:off x="1869597" y="5390707"/>
              <a:ext cx="7711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8</a:t>
              </a:r>
              <a:r>
                <a:rPr lang="en-US" dirty="0" smtClean="0"/>
                <a:t> mi.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8471816">
              <a:off x="5731791" y="4409481"/>
              <a:ext cx="7711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 mi.</a:t>
              </a:r>
              <a:endParaRPr lang="en-US" dirty="0"/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1481789" y="2478168"/>
              <a:ext cx="5623555" cy="3915619"/>
              <a:chOff x="1481789" y="2478168"/>
              <a:chExt cx="5623555" cy="3915619"/>
            </a:xfrm>
          </p:grpSpPr>
          <p:grpSp>
            <p:nvGrpSpPr>
              <p:cNvPr id="78" name="Group 77"/>
              <p:cNvGrpSpPr/>
              <p:nvPr/>
            </p:nvGrpSpPr>
            <p:grpSpPr>
              <a:xfrm>
                <a:off x="1481789" y="2478168"/>
                <a:ext cx="5623555" cy="3915619"/>
                <a:chOff x="1481789" y="2343323"/>
                <a:chExt cx="5623555" cy="3915619"/>
              </a:xfrm>
            </p:grpSpPr>
            <p:grpSp>
              <p:nvGrpSpPr>
                <p:cNvPr id="77" name="Group 76"/>
                <p:cNvGrpSpPr/>
                <p:nvPr/>
              </p:nvGrpSpPr>
              <p:grpSpPr>
                <a:xfrm>
                  <a:off x="1481789" y="2343323"/>
                  <a:ext cx="5623555" cy="3915619"/>
                  <a:chOff x="1481789" y="2343323"/>
                  <a:chExt cx="5623555" cy="3915619"/>
                </a:xfrm>
              </p:grpSpPr>
              <p:cxnSp>
                <p:nvCxnSpPr>
                  <p:cNvPr id="61" name="Straight Connector 60"/>
                  <p:cNvCxnSpPr/>
                  <p:nvPr/>
                </p:nvCxnSpPr>
                <p:spPr>
                  <a:xfrm flipV="1">
                    <a:off x="1481789" y="2343323"/>
                    <a:ext cx="2101722" cy="202584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>
                    <a:off x="1481789" y="4369164"/>
                    <a:ext cx="2651461" cy="188977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 flipV="1">
                    <a:off x="4133250" y="2478168"/>
                    <a:ext cx="2972094" cy="378077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/>
                  <p:cNvCxnSpPr/>
                  <p:nvPr/>
                </p:nvCxnSpPr>
                <p:spPr>
                  <a:xfrm>
                    <a:off x="3583511" y="2343323"/>
                    <a:ext cx="3521833" cy="13484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0" name="Straight Connector 69"/>
                <p:cNvCxnSpPr/>
                <p:nvPr/>
              </p:nvCxnSpPr>
              <p:spPr>
                <a:xfrm flipH="1" flipV="1">
                  <a:off x="3583512" y="2343324"/>
                  <a:ext cx="549738" cy="391561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 flipH="1">
                  <a:off x="1481789" y="2478168"/>
                  <a:ext cx="5623555" cy="1890996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3" name="TextBox 82"/>
              <p:cNvSpPr txBox="1"/>
              <p:nvPr/>
            </p:nvSpPr>
            <p:spPr>
              <a:xfrm rot="20320976">
                <a:off x="4688489" y="3493216"/>
                <a:ext cx="771135" cy="369332"/>
              </a:xfrm>
              <a:prstGeom prst="rect">
                <a:avLst/>
              </a:prstGeom>
              <a:solidFill>
                <a:srgbClr val="0000FF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12 mi.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 rot="21253889">
                <a:off x="3041572" y="4515026"/>
                <a:ext cx="771135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10 mi.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7227502" y="2293503"/>
              <a:ext cx="3266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969909" y="648866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  <a:endParaRPr lang="en-US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155107" y="4319343"/>
              <a:ext cx="318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  <a:endParaRPr 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420170" y="210558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01367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To start you need to find the lengths of all of the possible </a:t>
            </a:r>
            <a:r>
              <a:rPr lang="en-US" sz="2800" dirty="0" smtClean="0"/>
              <a:t>lines</a:t>
            </a:r>
            <a:r>
              <a:rPr lang="en-US" dirty="0" smtClean="0"/>
              <a:t> to travel along</a:t>
            </a:r>
          </a:p>
          <a:p>
            <a:pPr lvl="1"/>
            <a:r>
              <a:rPr lang="en-US" sz="2400" dirty="0" smtClean="0"/>
              <a:t>AB,BC,CD,AD,AC,BC</a:t>
            </a:r>
          </a:p>
          <a:p>
            <a:pPr lvl="2"/>
            <a:r>
              <a:rPr lang="en-US" sz="2000" dirty="0" smtClean="0"/>
              <a:t>AB=6</a:t>
            </a:r>
          </a:p>
          <a:p>
            <a:pPr lvl="2"/>
            <a:r>
              <a:rPr lang="en-US" sz="2000" dirty="0" smtClean="0"/>
              <a:t>BD=7</a:t>
            </a:r>
          </a:p>
          <a:p>
            <a:pPr lvl="2"/>
            <a:r>
              <a:rPr lang="en-US" sz="2000" dirty="0" smtClean="0"/>
              <a:t>CD=10</a:t>
            </a:r>
          </a:p>
          <a:p>
            <a:pPr lvl="2"/>
            <a:r>
              <a:rPr lang="en-US" sz="2000" dirty="0" smtClean="0"/>
              <a:t>AC=8</a:t>
            </a:r>
          </a:p>
          <a:p>
            <a:pPr lvl="2"/>
            <a:r>
              <a:rPr lang="en-US" sz="2000" dirty="0" smtClean="0"/>
              <a:t>AD=12</a:t>
            </a:r>
          </a:p>
          <a:p>
            <a:pPr lvl="2"/>
            <a:r>
              <a:rPr lang="en-US" sz="2000" dirty="0" smtClean="0"/>
              <a:t>BC=10</a:t>
            </a:r>
          </a:p>
        </p:txBody>
      </p:sp>
    </p:spTree>
    <p:extLst>
      <p:ext uri="{BB962C8B-B14F-4D97-AF65-F5344CB8AC3E}">
        <p14:creationId xmlns:p14="http://schemas.microsoft.com/office/powerpoint/2010/main" val="4291398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there are 4 points, we know we have 4! permutations</a:t>
            </a:r>
          </a:p>
          <a:p>
            <a:pPr lvl="1"/>
            <a:r>
              <a:rPr lang="en-US" dirty="0" smtClean="0"/>
              <a:t>4!=24, so we know we are looking to list that many potential routes</a:t>
            </a:r>
          </a:p>
          <a:p>
            <a:r>
              <a:rPr lang="en-US" dirty="0" smtClean="0"/>
              <a:t>They are: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900895"/>
              </p:ext>
            </p:extLst>
          </p:nvPr>
        </p:nvGraphicFramePr>
        <p:xfrm>
          <a:off x="457200" y="4450878"/>
          <a:ext cx="8229600" cy="212554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531386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ABCD</a:t>
                      </a:r>
                      <a:endParaRPr lang="en-US" sz="2400" b="1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ABDC</a:t>
                      </a:r>
                      <a:endParaRPr lang="en-US" sz="2400" b="1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ACBD</a:t>
                      </a:r>
                      <a:endParaRPr lang="en-US" sz="2400" b="1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ACDB</a:t>
                      </a:r>
                      <a:endParaRPr lang="en-US" sz="2400" b="1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ADBC</a:t>
                      </a:r>
                      <a:endParaRPr lang="en-US" sz="2400" b="1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ADCB</a:t>
                      </a:r>
                      <a:endParaRPr lang="en-US" sz="2400" b="1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386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BACD</a:t>
                      </a:r>
                      <a:endParaRPr lang="en-US" sz="2400" b="1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BADC</a:t>
                      </a:r>
                      <a:endParaRPr lang="en-US" sz="2400" b="1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BCAD</a:t>
                      </a:r>
                      <a:endParaRPr lang="en-US" sz="2400" b="1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BCDA</a:t>
                      </a:r>
                      <a:endParaRPr lang="en-US" sz="2400" b="1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BDAC</a:t>
                      </a:r>
                      <a:endParaRPr lang="en-US" sz="2400" b="1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BDCA</a:t>
                      </a:r>
                      <a:endParaRPr lang="en-US" sz="2400" b="1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386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CABD</a:t>
                      </a:r>
                      <a:endParaRPr lang="en-US" sz="2400" b="1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CADB</a:t>
                      </a:r>
                      <a:endParaRPr lang="en-US" sz="2400" b="1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CBAD</a:t>
                      </a:r>
                      <a:endParaRPr lang="en-US" sz="2400" b="1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CBDA</a:t>
                      </a:r>
                      <a:endParaRPr lang="en-US" sz="2400" b="1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CDAB</a:t>
                      </a:r>
                      <a:endParaRPr lang="en-US" sz="2400" b="1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CDBA</a:t>
                      </a:r>
                      <a:endParaRPr lang="en-US" sz="2400" b="1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386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DABC</a:t>
                      </a:r>
                      <a:endParaRPr lang="en-US" sz="2400" b="1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DACB</a:t>
                      </a:r>
                      <a:endParaRPr lang="en-US" sz="2400" b="1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DBAC</a:t>
                      </a:r>
                      <a:endParaRPr lang="en-US" sz="2400" b="1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DBCA</a:t>
                      </a:r>
                      <a:endParaRPr lang="en-US" sz="2400" b="1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DCAB</a:t>
                      </a:r>
                      <a:endParaRPr lang="en-US" sz="2400" b="1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DCBA</a:t>
                      </a:r>
                      <a:endParaRPr lang="en-US" sz="2400" b="1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173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Shortest Route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amount of permutations is small, and the distances between the points are reasonable numbers to work with, it is possible to just add the possibilities up</a:t>
            </a:r>
          </a:p>
          <a:p>
            <a:pPr lvl="1"/>
            <a:r>
              <a:rPr lang="en-US" dirty="0" smtClean="0"/>
              <a:t>ABCD= AB+BC+CD, so in this example:</a:t>
            </a:r>
          </a:p>
          <a:p>
            <a:pPr lvl="2"/>
            <a:r>
              <a:rPr lang="en-US" dirty="0" smtClean="0"/>
              <a:t>ABCD=6+10+10=26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685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The distances of our permutations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869995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ABCD=26</a:t>
                      </a:r>
                      <a:endParaRPr lang="en-US" sz="2000" b="0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ABDC=23</a:t>
                      </a:r>
                      <a:endParaRPr lang="en-US" sz="2000" b="0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ACBD=25</a:t>
                      </a:r>
                      <a:endParaRPr lang="en-US" sz="2000" b="0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ACDB=25</a:t>
                      </a:r>
                      <a:endParaRPr lang="en-US" sz="2000" b="0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ADBC=29</a:t>
                      </a:r>
                      <a:endParaRPr lang="en-US" sz="2000" b="0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ADCB=32</a:t>
                      </a:r>
                      <a:endParaRPr lang="en-US" sz="2000" b="0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BACD=24</a:t>
                      </a:r>
                      <a:endParaRPr lang="en-US" sz="2000" b="0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BADC=30</a:t>
                      </a:r>
                      <a:endParaRPr lang="en-US" sz="2000" b="0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BCAD=28</a:t>
                      </a:r>
                      <a:endParaRPr lang="en-US" sz="2000" b="0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BCDA=32</a:t>
                      </a:r>
                      <a:endParaRPr lang="en-US" sz="2000" b="0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BDAC=27</a:t>
                      </a:r>
                      <a:endParaRPr lang="en-US" sz="2000" b="0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BDCA=25</a:t>
                      </a:r>
                      <a:endParaRPr lang="en-US" sz="2000" b="0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CABD=21</a:t>
                      </a:r>
                      <a:endParaRPr lang="en-US" sz="2000" b="0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CADB=27</a:t>
                      </a:r>
                      <a:endParaRPr lang="en-US" sz="2000" b="0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CBAD=28</a:t>
                      </a:r>
                      <a:endParaRPr lang="en-US" sz="2000" b="0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CBDA=29</a:t>
                      </a:r>
                      <a:endParaRPr lang="en-US" sz="2000" b="0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CDAB=28</a:t>
                      </a:r>
                      <a:endParaRPr lang="en-US" sz="2000" b="0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CDBA=23</a:t>
                      </a:r>
                      <a:endParaRPr lang="en-US" sz="2000" b="0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DABC=28</a:t>
                      </a:r>
                      <a:endParaRPr lang="en-US" sz="2000" b="0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DACB=30</a:t>
                      </a:r>
                      <a:endParaRPr lang="en-US" sz="2000" b="0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DBAC=21</a:t>
                      </a:r>
                      <a:endParaRPr lang="en-US" sz="2000" b="0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DBCA=25</a:t>
                      </a:r>
                      <a:endParaRPr lang="en-US" sz="2000" b="0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DCAB=24</a:t>
                      </a:r>
                      <a:endParaRPr lang="en-US" sz="2000" b="0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DCBA=26</a:t>
                      </a:r>
                      <a:endParaRPr lang="en-US" sz="2000" b="0" i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3567899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We find that our shortest possible routes are CABD and DBAC, both because they are each other backwards, and they are 21 miles in length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Our longest routes are BCDA and ADCB at 32 miles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6655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traveling salesman problem has many practical uses:</a:t>
            </a:r>
          </a:p>
          <a:p>
            <a:pPr lvl="1"/>
            <a:r>
              <a:rPr lang="en-US" dirty="0" smtClean="0"/>
              <a:t>Planning a road trip/tour</a:t>
            </a:r>
          </a:p>
          <a:p>
            <a:pPr lvl="1"/>
            <a:r>
              <a:rPr lang="en-US" dirty="0" smtClean="0"/>
              <a:t>Planning building development</a:t>
            </a:r>
          </a:p>
          <a:p>
            <a:pPr lvl="1"/>
            <a:r>
              <a:rPr lang="en-US" dirty="0" smtClean="0"/>
              <a:t>Making a garbage route</a:t>
            </a:r>
          </a:p>
          <a:p>
            <a:pPr lvl="1"/>
            <a:r>
              <a:rPr lang="en-US" dirty="0" smtClean="0"/>
              <a:t>Making a collections route(</a:t>
            </a:r>
            <a:r>
              <a:rPr lang="en-US" dirty="0" err="1" smtClean="0"/>
              <a:t>ie:Salvation</a:t>
            </a:r>
            <a:r>
              <a:rPr lang="en-US" dirty="0" smtClean="0"/>
              <a:t> Army)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03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7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https://</a:t>
            </a:r>
            <a:r>
              <a:rPr lang="en-US" sz="2400" dirty="0" err="1" smtClean="0"/>
              <a:t>en.wikipedia.org</a:t>
            </a:r>
            <a:r>
              <a:rPr lang="en-US" sz="2400" dirty="0" smtClean="0"/>
              <a:t>/wiki/</a:t>
            </a:r>
            <a:r>
              <a:rPr lang="en-US" sz="2400" dirty="0" err="1" smtClean="0"/>
              <a:t>Travelling_salesman_problem#Computing_a_solution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6083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431</Words>
  <Application>Microsoft Macintosh PowerPoint</Application>
  <PresentationFormat>On-screen Show (4:3)</PresentationFormat>
  <Paragraphs>96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Traveling Salesman Problem</vt:lpstr>
      <vt:lpstr>What is it?</vt:lpstr>
      <vt:lpstr>How does it work</vt:lpstr>
      <vt:lpstr>Setup</vt:lpstr>
      <vt:lpstr>Permutations</vt:lpstr>
      <vt:lpstr>Finding the Shortest Route</vt:lpstr>
      <vt:lpstr> The distances of our permutations</vt:lpstr>
      <vt:lpstr>In conclusion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Traveling Salesman Problem</dc:title>
  <dc:creator>A.J. Galletta</dc:creator>
  <cp:lastModifiedBy>A.J. Galletta</cp:lastModifiedBy>
  <cp:revision>13</cp:revision>
  <dcterms:created xsi:type="dcterms:W3CDTF">2017-05-03T22:20:04Z</dcterms:created>
  <dcterms:modified xsi:type="dcterms:W3CDTF">2017-05-04T03:53:52Z</dcterms:modified>
</cp:coreProperties>
</file>